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7" r:id="rId2"/>
    <p:sldId id="256" r:id="rId3"/>
    <p:sldId id="258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65" d="100"/>
          <a:sy n="65" d="100"/>
        </p:scale>
        <p:origin x="70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399926-35A4-48D4-876A-5685353620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C5B026C-BB7C-AC4C-1AC8-DE72A5E624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7AC68F1-74D8-4BBB-6A82-8B8267E4A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C71C5-052A-459D-89C8-CFF595CF5998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1716A73-5A1C-5854-43A0-2BCE76D54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06B668-B050-E3A3-E6A3-93F4D002F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4290B-89C3-40D1-A08E-C4D899B3BF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837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6FC4EB-3626-5FDF-7037-8E282DD18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C4CC9FB-7B35-68D4-FFD7-03C6F0BC59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E85037B-FC3D-828D-24D3-000093A74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C71C5-052A-459D-89C8-CFF595CF5998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D8C370-4E29-1A49-D0CE-FD8C415CF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5A56B78-8BE3-C9AD-0F7E-44D925841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4290B-89C3-40D1-A08E-C4D899B3BF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8868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2BDE9DF-3375-24BF-B070-97E0D96306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3F13B39-C035-59CC-4E7D-72C82CCC44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D69046E-34E4-5D35-31B1-B880D9A17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C71C5-052A-459D-89C8-CFF595CF5998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975A75-8159-14E2-889B-9331EA5A1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0E3EF5-33DB-65A2-8C6D-0622A4E55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4290B-89C3-40D1-A08E-C4D899B3BF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2602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C6C67F-0E56-7274-931B-0F5F0AAE0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A8BAB20-3032-3F7C-B6DB-176770B318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DDFBC92-7A42-B623-BCEA-3687FCF78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C71C5-052A-459D-89C8-CFF595CF5998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78574A-7130-6C90-AC5F-51471D2A4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D56B5E3-DE10-018B-D328-3B737C089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4290B-89C3-40D1-A08E-C4D899B3BF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7515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FE8C2A-2F65-0806-1BF5-D41E902C0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47ABC1C-0B08-CE6C-F965-41C148E290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C1142C-E704-7965-AC44-B7227FCD0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C71C5-052A-459D-89C8-CFF595CF5998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31D5684-53DF-D64F-7187-D9702ECB5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F9BC258-866F-3822-B390-D9E6F94F0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4290B-89C3-40D1-A08E-C4D899B3BF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2257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3F8A72-E54A-75F0-34DE-8F20CE487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48D5E4-8B99-A2BF-625B-912BE6873D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F332373-3983-0244-C961-8FB6B31C6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6ABFA6C-A321-2171-2ED2-8B74712B6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C71C5-052A-459D-89C8-CFF595CF5998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C886F8F-8A1B-AD19-D3FC-627FA1CC1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064E606-2085-A879-D68E-46A95E7F6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4290B-89C3-40D1-A08E-C4D899B3BF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7640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ECCBD7-6991-1D35-3935-248D5DC51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7C24FAE-701E-1EC4-DF10-1A68EFCBD8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0E0F0AA-6200-93DB-9B08-1194628091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3BA66FA-8104-2D85-B1E5-C12C1DCD2C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3EBC013-BCC5-C2EE-9514-465D900881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43CE9CE-6775-E701-EA4B-2A3E5CA22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C71C5-052A-459D-89C8-CFF595CF5998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9038322-943B-07E8-D19A-71312238C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69BFBDA-5282-A0A8-B744-AD162421B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4290B-89C3-40D1-A08E-C4D899B3BF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1010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0EF51C-B9B3-D8F3-49D2-DE27417D9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73ADB99-D58D-139D-6108-B4FCCA4C5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C71C5-052A-459D-89C8-CFF595CF5998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8A4B006-3BD1-E6D8-EA39-06A18A9E2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912F10A-9AD9-0DA3-4BB3-EF765C2E1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4290B-89C3-40D1-A08E-C4D899B3BF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9278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6603C4B-5A90-115F-8656-8F4326059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C71C5-052A-459D-89C8-CFF595CF5998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E7E431C-4E61-5149-478F-20AD089E2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90F9475-F84D-CA23-CC7A-515685DE1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4290B-89C3-40D1-A08E-C4D899B3BF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8075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61FEE7-AD3F-5C05-810D-9008FD2BB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BB7A25-72D4-398C-2A27-8DED6DCD0A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4F9F3A7-F69F-2B22-877E-69198C5C60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4F9667-426C-46AB-BA71-E5A0D20CF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C71C5-052A-459D-89C8-CFF595CF5998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EB63EC7-345D-B601-1D18-309CF5C7C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6D2D5D7-EF9D-4E63-146C-FD634D078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4290B-89C3-40D1-A08E-C4D899B3BF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5336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D4912C-588F-911D-7A3C-C70FCF4E0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A8B3C24-FB5F-B0CA-BD0C-2AB0A2179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E3830DB-920A-8F20-9E3A-DC9509E36D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54E7FCA-C79F-27F0-7262-78518FBF9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C71C5-052A-459D-89C8-CFF595CF5998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2C22147-44F6-8948-8238-B5445CEE8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AA8D993-9EDC-CC5A-8A72-86D2A0E5E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4290B-89C3-40D1-A08E-C4D899B3BF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1127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401BDBD-5315-C161-1F00-FE5B9265D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78730E4-D90D-6A34-CA5F-6EC68B6A6B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B834349-5FA3-10E3-B2B0-FCA868F006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CC71C5-052A-459D-89C8-CFF595CF5998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41855CA-9CE8-0C1A-8ECE-AD3DE54855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3E4E23-577A-F108-D7AA-A9A304AF74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54290B-89C3-40D1-A08E-C4D899B3BF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518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3A6E61-ED2C-3441-6994-83852C1196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41AAAB9D-2042-BD9F-814D-4A6686643A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389150"/>
              </p:ext>
            </p:extLst>
          </p:nvPr>
        </p:nvGraphicFramePr>
        <p:xfrm>
          <a:off x="285686" y="541515"/>
          <a:ext cx="11625965" cy="5970938"/>
        </p:xfrm>
        <a:graphic>
          <a:graphicData uri="http://schemas.openxmlformats.org/drawingml/2006/table">
            <a:tbl>
              <a:tblPr firstRow="1" bandRow="1" bandCol="1">
                <a:tableStyleId>{5940675A-B579-460E-94D1-54222C63F5DA}</a:tableStyleId>
              </a:tblPr>
              <a:tblGrid>
                <a:gridCol w="5816350">
                  <a:extLst>
                    <a:ext uri="{9D8B030D-6E8A-4147-A177-3AD203B41FA5}">
                      <a16:colId xmlns:a16="http://schemas.microsoft.com/office/drawing/2014/main" val="3687311750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1653790558"/>
                    </a:ext>
                  </a:extLst>
                </a:gridCol>
                <a:gridCol w="1158843">
                  <a:extLst>
                    <a:ext uri="{9D8B030D-6E8A-4147-A177-3AD203B41FA5}">
                      <a16:colId xmlns:a16="http://schemas.microsoft.com/office/drawing/2014/main" val="1471846998"/>
                    </a:ext>
                  </a:extLst>
                </a:gridCol>
                <a:gridCol w="823865">
                  <a:extLst>
                    <a:ext uri="{9D8B030D-6E8A-4147-A177-3AD203B41FA5}">
                      <a16:colId xmlns:a16="http://schemas.microsoft.com/office/drawing/2014/main" val="3674919936"/>
                    </a:ext>
                  </a:extLst>
                </a:gridCol>
                <a:gridCol w="1116000">
                  <a:extLst>
                    <a:ext uri="{9D8B030D-6E8A-4147-A177-3AD203B41FA5}">
                      <a16:colId xmlns:a16="http://schemas.microsoft.com/office/drawing/2014/main" val="93733470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1258236616"/>
                    </a:ext>
                  </a:extLst>
                </a:gridCol>
                <a:gridCol w="586907">
                  <a:extLst>
                    <a:ext uri="{9D8B030D-6E8A-4147-A177-3AD203B41FA5}">
                      <a16:colId xmlns:a16="http://schemas.microsoft.com/office/drawing/2014/main" val="30733986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n-lt"/>
                        </a:rPr>
                        <a:t>実施体制図</a:t>
                      </a: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r>
                        <a:rPr kumimoji="1" lang="zh-CN" altLang="en-US" sz="1400" b="1" dirty="0">
                          <a:solidFill>
                            <a:schemeClr val="bg1"/>
                          </a:solidFill>
                          <a:latin typeface="+mn-lt"/>
                        </a:rPr>
                        <a:t>担当予定者経歴</a:t>
                      </a:r>
                      <a:endParaRPr kumimoji="1" lang="ja-JP" altLang="en-US" sz="1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2290841"/>
                  </a:ext>
                </a:extLst>
              </a:tr>
              <a:tr h="227107">
                <a:tc rowSpan="11"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latin typeface="+mn-lt"/>
                      </a:endParaRPr>
                    </a:p>
                  </a:txBody>
                  <a:tcPr marL="36000" marR="36000" marT="36000" marB="36000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+mn-lt"/>
                        </a:rPr>
                        <a:t>担当</a:t>
                      </a:r>
                    </a:p>
                  </a:txBody>
                  <a:tcPr marL="36000" marR="36000" marT="36000" marB="36000" anchor="ctr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+mn-lt"/>
                        </a:rPr>
                        <a:t>業務経験年数</a:t>
                      </a:r>
                      <a:endParaRPr kumimoji="1" lang="en-US" altLang="ja-JP" sz="1100" dirty="0">
                        <a:latin typeface="+mn-lt"/>
                      </a:endParaRPr>
                    </a:p>
                    <a:p>
                      <a:pPr algn="ctr"/>
                      <a:r>
                        <a:rPr kumimoji="1" lang="ja-JP" altLang="en-US" sz="1100" dirty="0">
                          <a:latin typeface="+mn-lt"/>
                        </a:rPr>
                        <a:t>資格・受賞</a:t>
                      </a:r>
                    </a:p>
                  </a:txBody>
                  <a:tcPr marL="36000" marR="36000" marT="36000" marB="36000" anchor="ctr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+mn-lt"/>
                        </a:rPr>
                        <a:t>同種・類似業務実績</a:t>
                      </a:r>
                    </a:p>
                  </a:txBody>
                  <a:tcPr marL="36000" marR="36000" marT="36000" marB="3600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0285616"/>
                  </a:ext>
                </a:extLst>
              </a:tr>
              <a:tr h="242498">
                <a:tc vMerge="1"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+mn-lt"/>
                        </a:rPr>
                        <a:t>発注者</a:t>
                      </a:r>
                    </a:p>
                  </a:txBody>
                  <a:tcPr marL="36000" marR="36000" marT="36000" marB="360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+mn-lt"/>
                        </a:rPr>
                        <a:t>企画名</a:t>
                      </a:r>
                      <a:endParaRPr kumimoji="1" lang="ja-JP" altLang="en-US" dirty="0"/>
                    </a:p>
                  </a:txBody>
                  <a:tcPr marL="36000" marR="36000" marT="36000" marB="360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+mn-lt"/>
                        </a:rPr>
                        <a:t>受託期間</a:t>
                      </a:r>
                      <a:endParaRPr kumimoji="1" lang="ja-JP" altLang="en-US" dirty="0"/>
                    </a:p>
                  </a:txBody>
                  <a:tcPr marL="36000" marR="36000" marT="36000" marB="360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+mn-lt"/>
                        </a:rPr>
                        <a:t>立場</a:t>
                      </a:r>
                      <a:endParaRPr kumimoji="1" lang="ja-JP" altLang="en-US" dirty="0"/>
                    </a:p>
                  </a:txBody>
                  <a:tcPr marL="36000" marR="36000" marT="36000" marB="3600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1024382"/>
                  </a:ext>
                </a:extLst>
              </a:tr>
              <a:tr h="576000">
                <a:tc vMerge="1"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dirty="0">
                          <a:latin typeface="+mn-lt"/>
                        </a:rPr>
                        <a:t>統括責任者</a:t>
                      </a:r>
                      <a:endParaRPr kumimoji="1" lang="en-US" altLang="ja-JP" sz="900" dirty="0">
                        <a:latin typeface="+mn-lt"/>
                      </a:endParaRPr>
                    </a:p>
                    <a:p>
                      <a:pPr algn="l"/>
                      <a:endParaRPr kumimoji="1" lang="en-US" altLang="ja-JP" sz="900" dirty="0">
                        <a:latin typeface="+mn-lt"/>
                      </a:endParaRPr>
                    </a:p>
                  </a:txBody>
                  <a:tcPr marL="36000" marR="36000" marT="36000" marB="36000"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+mn-lt"/>
                        </a:rPr>
                        <a:t>【</a:t>
                      </a:r>
                      <a:r>
                        <a:rPr kumimoji="1" lang="ja-JP" altLang="en-US" sz="900" dirty="0">
                          <a:latin typeface="+mn-lt"/>
                        </a:rPr>
                        <a:t>経験年数</a:t>
                      </a:r>
                      <a:r>
                        <a:rPr kumimoji="1" lang="en-US" altLang="ja-JP" sz="900" dirty="0">
                          <a:latin typeface="+mn-lt"/>
                        </a:rPr>
                        <a:t>】</a:t>
                      </a:r>
                      <a:r>
                        <a:rPr kumimoji="1" lang="ja-JP" altLang="en-US" sz="900" dirty="0">
                          <a:latin typeface="+mn-lt"/>
                        </a:rPr>
                        <a:t>　年</a:t>
                      </a:r>
                      <a:endParaRPr kumimoji="1" lang="en-US" altLang="ja-JP" sz="900" dirty="0">
                        <a:latin typeface="+mn-lt"/>
                      </a:endParaRPr>
                    </a:p>
                    <a:p>
                      <a:pPr algn="l"/>
                      <a:endParaRPr kumimoji="1" lang="en-US" altLang="ja-JP" sz="900" dirty="0">
                        <a:latin typeface="+mn-lt"/>
                      </a:endParaRPr>
                    </a:p>
                    <a:p>
                      <a:pPr algn="l"/>
                      <a:r>
                        <a:rPr kumimoji="1" lang="en-US" altLang="ja-JP" sz="900" dirty="0">
                          <a:latin typeface="+mn-lt"/>
                        </a:rPr>
                        <a:t>【</a:t>
                      </a:r>
                      <a:r>
                        <a:rPr kumimoji="1" lang="ja-JP" altLang="en-US" sz="900" dirty="0">
                          <a:latin typeface="+mn-lt"/>
                        </a:rPr>
                        <a:t>資格</a:t>
                      </a:r>
                      <a:r>
                        <a:rPr kumimoji="1" lang="en-US" altLang="ja-JP" sz="900" dirty="0">
                          <a:latin typeface="+mn-lt"/>
                        </a:rPr>
                        <a:t>】</a:t>
                      </a:r>
                    </a:p>
                    <a:p>
                      <a:pPr algn="l"/>
                      <a:endParaRPr kumimoji="1" lang="ja-JP" altLang="en-US" sz="900" dirty="0">
                        <a:latin typeface="+mn-lt"/>
                      </a:endParaRPr>
                    </a:p>
                  </a:txBody>
                  <a:tcPr marL="36000" marR="36000" marT="36000" marB="360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900" dirty="0">
                        <a:latin typeface="+mn-lt"/>
                      </a:endParaRPr>
                    </a:p>
                  </a:txBody>
                  <a:tcPr marL="36000" marR="36000" marT="36000" marB="36000"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900" dirty="0">
                        <a:latin typeface="+mn-lt"/>
                      </a:endParaRPr>
                    </a:p>
                  </a:txBody>
                  <a:tcPr marL="36000" marR="36000" marT="36000" marB="36000"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900" dirty="0">
                          <a:latin typeface="+mn-lt"/>
                        </a:rPr>
                        <a:t>20</a:t>
                      </a:r>
                      <a:r>
                        <a:rPr kumimoji="1" lang="ja-JP" altLang="en-US" sz="900" dirty="0">
                          <a:latin typeface="+mn-lt"/>
                        </a:rPr>
                        <a:t>☓☓年●月～</a:t>
                      </a:r>
                      <a:endParaRPr kumimoji="1" lang="en-US" altLang="ja-JP" sz="900" dirty="0">
                        <a:latin typeface="+mn-lt"/>
                      </a:endParaRPr>
                    </a:p>
                    <a:p>
                      <a:pPr algn="r"/>
                      <a:r>
                        <a:rPr kumimoji="1" lang="en-US" altLang="ja-JP" sz="900" dirty="0">
                          <a:latin typeface="+mn-lt"/>
                        </a:rPr>
                        <a:t>20</a:t>
                      </a:r>
                      <a:r>
                        <a:rPr kumimoji="1" lang="ja-JP" altLang="en-US" sz="900" dirty="0">
                          <a:latin typeface="+mn-lt"/>
                        </a:rPr>
                        <a:t>☓☓年●月</a:t>
                      </a:r>
                    </a:p>
                  </a:txBody>
                  <a:tcPr marL="36000" marR="36000" marT="36000" marB="36000" anchor="ctr"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900" dirty="0">
                        <a:latin typeface="+mn-lt"/>
                      </a:endParaRPr>
                    </a:p>
                  </a:txBody>
                  <a:tcPr marL="36000" marR="36000" marT="36000" marB="36000"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9414854"/>
                  </a:ext>
                </a:extLst>
              </a:tr>
              <a:tr h="576000">
                <a:tc vMerge="1"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dirty="0">
                          <a:latin typeface="+mn-lt"/>
                        </a:rPr>
                        <a:t>氏名</a:t>
                      </a:r>
                      <a:endParaRPr kumimoji="1" lang="en-US" altLang="ja-JP" sz="900" dirty="0">
                        <a:latin typeface="+mn-lt"/>
                      </a:endParaRPr>
                    </a:p>
                    <a:p>
                      <a:pPr algn="l"/>
                      <a:endParaRPr kumimoji="1" lang="en-US" altLang="ja-JP" sz="900" dirty="0">
                        <a:latin typeface="+mn-lt"/>
                      </a:endParaRPr>
                    </a:p>
                  </a:txBody>
                  <a:tcPr marL="36000" marR="36000" marT="36000" marB="3600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900" dirty="0">
                        <a:latin typeface="+mn-lt"/>
                      </a:endParaRPr>
                    </a:p>
                  </a:txBody>
                  <a:tcPr marL="36000" marR="36000" marT="36000" marB="3600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900" dirty="0">
                        <a:latin typeface="+mn-lt"/>
                      </a:endParaRPr>
                    </a:p>
                  </a:txBody>
                  <a:tcPr marL="36000" marR="36000" marT="36000" marB="3600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900" dirty="0">
                          <a:latin typeface="+mn-lt"/>
                        </a:rPr>
                        <a:t>年　月～</a:t>
                      </a:r>
                      <a:endParaRPr kumimoji="1" lang="en-US" altLang="ja-JP" sz="900" dirty="0">
                        <a:latin typeface="+mn-lt"/>
                      </a:endParaRPr>
                    </a:p>
                    <a:p>
                      <a:pPr algn="r"/>
                      <a:r>
                        <a:rPr kumimoji="1" lang="ja-JP" altLang="en-US" sz="900" dirty="0">
                          <a:latin typeface="+mn-lt"/>
                        </a:rPr>
                        <a:t>年　月</a:t>
                      </a:r>
                    </a:p>
                  </a:txBody>
                  <a:tcPr marL="36000" marR="36000" marT="36000" marB="36000"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900" dirty="0">
                        <a:latin typeface="+mn-lt"/>
                      </a:endParaRPr>
                    </a:p>
                  </a:txBody>
                  <a:tcPr marL="36000" marR="36000" marT="36000" marB="3600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6185167"/>
                  </a:ext>
                </a:extLst>
              </a:tr>
              <a:tr h="576000">
                <a:tc vMerge="1"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dirty="0">
                          <a:latin typeface="+mn-lt"/>
                        </a:rPr>
                        <a:t>役職</a:t>
                      </a:r>
                      <a:endParaRPr kumimoji="1" lang="en-US" altLang="ja-JP" sz="900" dirty="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+mn-lt"/>
                      </a:endParaRPr>
                    </a:p>
                  </a:txBody>
                  <a:tcPr marL="36000" marR="36000" marT="36000" marB="3600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900" dirty="0">
                        <a:latin typeface="+mn-lt"/>
                      </a:endParaRPr>
                    </a:p>
                  </a:txBody>
                  <a:tcPr marL="36000" marR="36000" marT="36000" marB="3600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900" dirty="0">
                        <a:latin typeface="+mn-lt"/>
                      </a:endParaRPr>
                    </a:p>
                  </a:txBody>
                  <a:tcPr marL="36000" marR="36000" marT="36000" marB="3600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900" dirty="0">
                          <a:latin typeface="+mn-lt"/>
                        </a:rPr>
                        <a:t>年　月～</a:t>
                      </a:r>
                      <a:endParaRPr kumimoji="1" lang="en-US" altLang="ja-JP" sz="900" dirty="0">
                        <a:latin typeface="+mn-lt"/>
                      </a:endParaRPr>
                    </a:p>
                    <a:p>
                      <a:pPr algn="r"/>
                      <a:r>
                        <a:rPr kumimoji="1" lang="ja-JP" altLang="en-US" sz="900" dirty="0">
                          <a:latin typeface="+mn-lt"/>
                        </a:rPr>
                        <a:t>年　月</a:t>
                      </a:r>
                    </a:p>
                  </a:txBody>
                  <a:tcPr marL="36000" marR="36000" marT="36000" marB="36000"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900" dirty="0">
                        <a:latin typeface="+mn-lt"/>
                      </a:endParaRPr>
                    </a:p>
                  </a:txBody>
                  <a:tcPr marL="36000" marR="36000" marT="36000" marB="3600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2982240"/>
                  </a:ext>
                </a:extLst>
              </a:tr>
              <a:tr h="576000">
                <a:tc vMerge="1"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dirty="0">
                          <a:latin typeface="+mn-lt"/>
                        </a:rPr>
                        <a:t>統括責任者</a:t>
                      </a:r>
                    </a:p>
                  </a:txBody>
                  <a:tcPr marL="36000" marR="36000" marT="36000" marB="36000"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+mn-lt"/>
                        </a:rPr>
                        <a:t>【</a:t>
                      </a:r>
                      <a:r>
                        <a:rPr kumimoji="1" lang="ja-JP" altLang="en-US" sz="900" dirty="0">
                          <a:latin typeface="+mn-lt"/>
                        </a:rPr>
                        <a:t>経験年数</a:t>
                      </a:r>
                      <a:r>
                        <a:rPr kumimoji="1" lang="en-US" altLang="ja-JP" sz="900" dirty="0">
                          <a:latin typeface="+mn-lt"/>
                        </a:rPr>
                        <a:t>】</a:t>
                      </a:r>
                      <a:r>
                        <a:rPr kumimoji="1" lang="ja-JP" altLang="en-US" sz="900" dirty="0">
                          <a:latin typeface="+mn-lt"/>
                        </a:rPr>
                        <a:t>　年</a:t>
                      </a:r>
                      <a:endParaRPr kumimoji="1" lang="en-US" altLang="ja-JP" sz="900" dirty="0">
                        <a:latin typeface="+mn-lt"/>
                      </a:endParaRPr>
                    </a:p>
                    <a:p>
                      <a:pPr algn="l"/>
                      <a:endParaRPr kumimoji="1" lang="en-US" altLang="ja-JP" sz="900" dirty="0">
                        <a:latin typeface="+mn-lt"/>
                      </a:endParaRPr>
                    </a:p>
                    <a:p>
                      <a:pPr algn="l"/>
                      <a:r>
                        <a:rPr kumimoji="1" lang="en-US" altLang="ja-JP" sz="900" dirty="0">
                          <a:latin typeface="+mn-lt"/>
                        </a:rPr>
                        <a:t>【</a:t>
                      </a:r>
                      <a:r>
                        <a:rPr kumimoji="1" lang="ja-JP" altLang="en-US" sz="900" dirty="0">
                          <a:latin typeface="+mn-lt"/>
                        </a:rPr>
                        <a:t>資格</a:t>
                      </a:r>
                      <a:r>
                        <a:rPr kumimoji="1" lang="en-US" altLang="ja-JP" sz="900" dirty="0">
                          <a:latin typeface="+mn-lt"/>
                        </a:rPr>
                        <a:t>】</a:t>
                      </a:r>
                      <a:endParaRPr kumimoji="1" lang="ja-JP" altLang="en-US" sz="900" dirty="0">
                        <a:latin typeface="+mn-lt"/>
                      </a:endParaRPr>
                    </a:p>
                    <a:p>
                      <a:pPr algn="l"/>
                      <a:endParaRPr kumimoji="1" lang="ja-JP" altLang="en-US" sz="900" dirty="0">
                        <a:latin typeface="+mn-lt"/>
                      </a:endParaRPr>
                    </a:p>
                  </a:txBody>
                  <a:tcPr marL="36000" marR="36000" marT="36000" marB="360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900" dirty="0">
                        <a:latin typeface="+mn-lt"/>
                      </a:endParaRPr>
                    </a:p>
                  </a:txBody>
                  <a:tcPr marL="36000" marR="36000" marT="36000" marB="36000"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900" dirty="0">
                        <a:latin typeface="+mn-lt"/>
                      </a:endParaRPr>
                    </a:p>
                  </a:txBody>
                  <a:tcPr marL="36000" marR="36000" marT="36000" marB="36000"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900" dirty="0">
                          <a:latin typeface="+mn-lt"/>
                        </a:rPr>
                        <a:t>年　月～</a:t>
                      </a:r>
                      <a:endParaRPr kumimoji="1" lang="en-US" altLang="ja-JP" sz="900" dirty="0">
                        <a:latin typeface="+mn-lt"/>
                      </a:endParaRPr>
                    </a:p>
                    <a:p>
                      <a:pPr algn="r"/>
                      <a:r>
                        <a:rPr kumimoji="1" lang="ja-JP" altLang="en-US" sz="900" dirty="0">
                          <a:latin typeface="+mn-lt"/>
                        </a:rPr>
                        <a:t>年　月</a:t>
                      </a:r>
                    </a:p>
                  </a:txBody>
                  <a:tcPr marL="36000" marR="36000" marT="36000" marB="36000" anchor="ctr"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900" dirty="0">
                        <a:latin typeface="+mn-lt"/>
                      </a:endParaRPr>
                    </a:p>
                  </a:txBody>
                  <a:tcPr marL="36000" marR="36000" marT="36000" marB="36000"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766644"/>
                  </a:ext>
                </a:extLst>
              </a:tr>
              <a:tr h="576000">
                <a:tc vMerge="1"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dirty="0">
                          <a:latin typeface="+mn-lt"/>
                        </a:rPr>
                        <a:t>氏名</a:t>
                      </a:r>
                    </a:p>
                  </a:txBody>
                  <a:tcPr marL="36000" marR="36000" marT="36000" marB="3600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kumimoji="1" lang="ja-JP" altLang="en-US" sz="900" dirty="0">
                        <a:latin typeface="+mn-lt"/>
                      </a:endParaRPr>
                    </a:p>
                  </a:txBody>
                  <a:tcPr marL="36000" marR="36000" marT="36000" marB="360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900" dirty="0">
                        <a:latin typeface="+mn-lt"/>
                      </a:endParaRPr>
                    </a:p>
                  </a:txBody>
                  <a:tcPr marL="36000" marR="36000" marT="36000" marB="3600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900" dirty="0">
                        <a:latin typeface="+mn-lt"/>
                      </a:endParaRPr>
                    </a:p>
                  </a:txBody>
                  <a:tcPr marL="36000" marR="36000" marT="36000" marB="3600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900" dirty="0">
                          <a:latin typeface="+mn-lt"/>
                        </a:rPr>
                        <a:t>年　月～</a:t>
                      </a:r>
                      <a:endParaRPr kumimoji="1" lang="en-US" altLang="ja-JP" sz="900" dirty="0">
                        <a:latin typeface="+mn-lt"/>
                      </a:endParaRPr>
                    </a:p>
                    <a:p>
                      <a:pPr algn="r"/>
                      <a:r>
                        <a:rPr kumimoji="1" lang="ja-JP" altLang="en-US" sz="900" dirty="0">
                          <a:latin typeface="+mn-lt"/>
                        </a:rPr>
                        <a:t>年　月</a:t>
                      </a:r>
                    </a:p>
                  </a:txBody>
                  <a:tcPr marL="36000" marR="36000" marT="36000" marB="36000"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900" dirty="0">
                        <a:latin typeface="+mn-lt"/>
                      </a:endParaRPr>
                    </a:p>
                  </a:txBody>
                  <a:tcPr marL="36000" marR="36000" marT="36000" marB="3600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2387216"/>
                  </a:ext>
                </a:extLst>
              </a:tr>
              <a:tr h="576000">
                <a:tc vMerge="1"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dirty="0">
                          <a:latin typeface="+mn-lt"/>
                        </a:rPr>
                        <a:t>役職</a:t>
                      </a:r>
                    </a:p>
                  </a:txBody>
                  <a:tcPr marL="36000" marR="36000" marT="36000" marB="3600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kumimoji="1" lang="ja-JP" altLang="en-US" sz="900" dirty="0">
                        <a:latin typeface="+mn-lt"/>
                      </a:endParaRPr>
                    </a:p>
                  </a:txBody>
                  <a:tcPr marL="36000" marR="36000" marT="36000" marB="360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900" dirty="0">
                        <a:latin typeface="+mn-lt"/>
                      </a:endParaRPr>
                    </a:p>
                  </a:txBody>
                  <a:tcPr marL="36000" marR="36000" marT="36000" marB="3600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900" dirty="0">
                        <a:latin typeface="+mn-lt"/>
                      </a:endParaRPr>
                    </a:p>
                  </a:txBody>
                  <a:tcPr marL="36000" marR="36000" marT="36000" marB="3600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900" dirty="0">
                          <a:latin typeface="+mn-lt"/>
                        </a:rPr>
                        <a:t>年　月～</a:t>
                      </a:r>
                      <a:endParaRPr kumimoji="1" lang="en-US" altLang="ja-JP" sz="900" dirty="0">
                        <a:latin typeface="+mn-lt"/>
                      </a:endParaRPr>
                    </a:p>
                    <a:p>
                      <a:pPr algn="r"/>
                      <a:r>
                        <a:rPr kumimoji="1" lang="ja-JP" altLang="en-US" sz="900" dirty="0">
                          <a:latin typeface="+mn-lt"/>
                        </a:rPr>
                        <a:t>年　月</a:t>
                      </a:r>
                    </a:p>
                  </a:txBody>
                  <a:tcPr marL="36000" marR="36000" marT="36000" marB="36000"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900" dirty="0">
                        <a:latin typeface="+mn-lt"/>
                      </a:endParaRPr>
                    </a:p>
                  </a:txBody>
                  <a:tcPr marL="36000" marR="36000" marT="36000" marB="3600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2147781"/>
                  </a:ext>
                </a:extLst>
              </a:tr>
              <a:tr h="576000">
                <a:tc vMerge="1"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dirty="0">
                          <a:latin typeface="+mn-lt"/>
                        </a:rPr>
                        <a:t>統括責任者</a:t>
                      </a:r>
                    </a:p>
                  </a:txBody>
                  <a:tcPr marL="36000" marR="36000" marT="36000" marB="36000"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+mn-lt"/>
                        </a:rPr>
                        <a:t>【</a:t>
                      </a:r>
                      <a:r>
                        <a:rPr kumimoji="1" lang="ja-JP" altLang="en-US" sz="900" dirty="0">
                          <a:latin typeface="+mn-lt"/>
                        </a:rPr>
                        <a:t>経験年数</a:t>
                      </a:r>
                      <a:r>
                        <a:rPr kumimoji="1" lang="en-US" altLang="ja-JP" sz="900" dirty="0">
                          <a:latin typeface="+mn-lt"/>
                        </a:rPr>
                        <a:t>】</a:t>
                      </a:r>
                      <a:r>
                        <a:rPr kumimoji="1" lang="ja-JP" altLang="en-US" sz="900" dirty="0">
                          <a:latin typeface="+mn-lt"/>
                        </a:rPr>
                        <a:t>　年</a:t>
                      </a:r>
                      <a:endParaRPr kumimoji="1" lang="en-US" altLang="ja-JP" sz="900" dirty="0">
                        <a:latin typeface="+mn-lt"/>
                      </a:endParaRPr>
                    </a:p>
                    <a:p>
                      <a:pPr algn="l"/>
                      <a:endParaRPr kumimoji="1" lang="en-US" altLang="ja-JP" sz="900" dirty="0">
                        <a:latin typeface="+mn-lt"/>
                      </a:endParaRPr>
                    </a:p>
                    <a:p>
                      <a:pPr algn="l"/>
                      <a:r>
                        <a:rPr kumimoji="1" lang="en-US" altLang="ja-JP" sz="900" dirty="0">
                          <a:latin typeface="+mn-lt"/>
                        </a:rPr>
                        <a:t>【</a:t>
                      </a:r>
                      <a:r>
                        <a:rPr kumimoji="1" lang="ja-JP" altLang="en-US" sz="900" dirty="0">
                          <a:latin typeface="+mn-lt"/>
                        </a:rPr>
                        <a:t>資格</a:t>
                      </a:r>
                      <a:r>
                        <a:rPr kumimoji="1" lang="en-US" altLang="ja-JP" sz="900" dirty="0">
                          <a:latin typeface="+mn-lt"/>
                        </a:rPr>
                        <a:t>】</a:t>
                      </a:r>
                      <a:endParaRPr kumimoji="1" lang="ja-JP" altLang="en-US" sz="900" dirty="0">
                        <a:latin typeface="+mn-lt"/>
                      </a:endParaRPr>
                    </a:p>
                    <a:p>
                      <a:pPr algn="l"/>
                      <a:endParaRPr kumimoji="1" lang="ja-JP" altLang="en-US" sz="900" dirty="0">
                        <a:latin typeface="+mn-lt"/>
                      </a:endParaRPr>
                    </a:p>
                  </a:txBody>
                  <a:tcPr marL="36000" marR="36000" marT="36000" marB="360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900" dirty="0">
                        <a:latin typeface="+mn-lt"/>
                      </a:endParaRPr>
                    </a:p>
                  </a:txBody>
                  <a:tcPr marL="36000" marR="36000" marT="36000" marB="36000"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900" dirty="0">
                        <a:latin typeface="+mn-lt"/>
                      </a:endParaRPr>
                    </a:p>
                  </a:txBody>
                  <a:tcPr marL="36000" marR="36000" marT="36000" marB="36000"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900" dirty="0">
                          <a:latin typeface="+mn-lt"/>
                        </a:rPr>
                        <a:t>年　月～</a:t>
                      </a:r>
                      <a:endParaRPr kumimoji="1" lang="en-US" altLang="ja-JP" sz="900" dirty="0">
                        <a:latin typeface="+mn-lt"/>
                      </a:endParaRPr>
                    </a:p>
                    <a:p>
                      <a:pPr algn="r"/>
                      <a:r>
                        <a:rPr kumimoji="1" lang="ja-JP" altLang="en-US" sz="900" dirty="0">
                          <a:latin typeface="+mn-lt"/>
                        </a:rPr>
                        <a:t>年　月</a:t>
                      </a:r>
                    </a:p>
                  </a:txBody>
                  <a:tcPr marL="36000" marR="36000" marT="36000" marB="36000" anchor="ctr"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900" dirty="0">
                        <a:latin typeface="+mn-lt"/>
                      </a:endParaRPr>
                    </a:p>
                  </a:txBody>
                  <a:tcPr marL="36000" marR="36000" marT="36000" marB="36000"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2994596"/>
                  </a:ext>
                </a:extLst>
              </a:tr>
              <a:tr h="576000">
                <a:tc vMerge="1"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dirty="0">
                          <a:latin typeface="+mn-lt"/>
                        </a:rPr>
                        <a:t>氏名</a:t>
                      </a:r>
                    </a:p>
                  </a:txBody>
                  <a:tcPr marL="36000" marR="36000" marT="36000" marB="3600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kumimoji="1" lang="ja-JP" altLang="en-US" sz="900" dirty="0">
                        <a:latin typeface="+mn-lt"/>
                      </a:endParaRPr>
                    </a:p>
                  </a:txBody>
                  <a:tcPr marL="36000" marR="36000" marT="36000" marB="360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900" dirty="0">
                        <a:latin typeface="+mn-lt"/>
                      </a:endParaRPr>
                    </a:p>
                  </a:txBody>
                  <a:tcPr marL="36000" marR="36000" marT="36000" marB="3600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900" dirty="0">
                        <a:latin typeface="+mn-lt"/>
                      </a:endParaRPr>
                    </a:p>
                  </a:txBody>
                  <a:tcPr marL="36000" marR="36000" marT="36000" marB="3600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900" dirty="0">
                          <a:latin typeface="+mn-lt"/>
                        </a:rPr>
                        <a:t>年　月～</a:t>
                      </a:r>
                      <a:endParaRPr kumimoji="1" lang="en-US" altLang="ja-JP" sz="900" dirty="0">
                        <a:latin typeface="+mn-lt"/>
                      </a:endParaRPr>
                    </a:p>
                    <a:p>
                      <a:pPr algn="r"/>
                      <a:r>
                        <a:rPr kumimoji="1" lang="ja-JP" altLang="en-US" sz="900" dirty="0">
                          <a:latin typeface="+mn-lt"/>
                        </a:rPr>
                        <a:t>年　月</a:t>
                      </a:r>
                    </a:p>
                  </a:txBody>
                  <a:tcPr marL="36000" marR="36000" marT="36000" marB="36000"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900" dirty="0">
                        <a:latin typeface="+mn-lt"/>
                      </a:endParaRPr>
                    </a:p>
                  </a:txBody>
                  <a:tcPr marL="36000" marR="36000" marT="36000" marB="3600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9050574"/>
                  </a:ext>
                </a:extLst>
              </a:tr>
              <a:tr h="576000">
                <a:tc vMerge="1"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dirty="0">
                          <a:latin typeface="+mn-lt"/>
                        </a:rPr>
                        <a:t>役職</a:t>
                      </a:r>
                    </a:p>
                  </a:txBody>
                  <a:tcPr marL="36000" marR="36000" marT="36000" marB="3600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kumimoji="1" lang="ja-JP" altLang="en-US" sz="900" dirty="0">
                        <a:latin typeface="+mn-lt"/>
                      </a:endParaRPr>
                    </a:p>
                  </a:txBody>
                  <a:tcPr marL="36000" marR="36000" marT="36000" marB="360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900" dirty="0">
                        <a:latin typeface="+mn-lt"/>
                      </a:endParaRPr>
                    </a:p>
                  </a:txBody>
                  <a:tcPr marL="36000" marR="36000" marT="36000" marB="3600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900" dirty="0">
                        <a:latin typeface="+mn-lt"/>
                      </a:endParaRPr>
                    </a:p>
                  </a:txBody>
                  <a:tcPr marL="36000" marR="36000" marT="36000" marB="3600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900" dirty="0">
                          <a:latin typeface="+mn-lt"/>
                        </a:rPr>
                        <a:t>年　月～</a:t>
                      </a:r>
                      <a:endParaRPr kumimoji="1" lang="en-US" altLang="ja-JP" sz="900" dirty="0">
                        <a:latin typeface="+mn-lt"/>
                      </a:endParaRPr>
                    </a:p>
                    <a:p>
                      <a:pPr algn="r"/>
                      <a:r>
                        <a:rPr kumimoji="1" lang="ja-JP" altLang="en-US" sz="900" dirty="0">
                          <a:latin typeface="+mn-lt"/>
                        </a:rPr>
                        <a:t>年　月</a:t>
                      </a:r>
                    </a:p>
                  </a:txBody>
                  <a:tcPr marL="36000" marR="36000" marT="36000" marB="36000"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900" dirty="0">
                        <a:latin typeface="+mn-lt"/>
                      </a:endParaRPr>
                    </a:p>
                  </a:txBody>
                  <a:tcPr marL="36000" marR="36000" marT="36000" marB="3600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0070006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99A0408-5D4B-99C5-62C8-860622DA9887}"/>
              </a:ext>
            </a:extLst>
          </p:cNvPr>
          <p:cNvSpPr txBox="1"/>
          <p:nvPr/>
        </p:nvSpPr>
        <p:spPr>
          <a:xfrm>
            <a:off x="208229" y="118798"/>
            <a:ext cx="42641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/>
              <a:t>様式５　実施体制と配置予定担当者の経歴</a:t>
            </a:r>
            <a:endParaRPr kumimoji="1" lang="ja-JP" altLang="en-US" sz="130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94269F3-A77C-C211-C30E-820DF9C2EF48}"/>
              </a:ext>
            </a:extLst>
          </p:cNvPr>
          <p:cNvSpPr txBox="1"/>
          <p:nvPr/>
        </p:nvSpPr>
        <p:spPr>
          <a:xfrm>
            <a:off x="3757189" y="6538246"/>
            <a:ext cx="83110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/>
              <a:t>※</a:t>
            </a:r>
            <a:r>
              <a:rPr kumimoji="1" lang="ja-JP" altLang="en-US" sz="1000" dirty="0"/>
              <a:t>「立場」欄には、その業務の役割分担を記入すること。例：総括責任者は「総括」等当該業務の遂行に必要な区分を適宜記入してください。</a:t>
            </a:r>
            <a:endParaRPr kumimoji="1" lang="ja-JP" altLang="en-US" sz="900" dirty="0"/>
          </a:p>
        </p:txBody>
      </p:sp>
    </p:spTree>
    <p:extLst>
      <p:ext uri="{BB962C8B-B14F-4D97-AF65-F5344CB8AC3E}">
        <p14:creationId xmlns:p14="http://schemas.microsoft.com/office/powerpoint/2010/main" val="3429913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42ED846-D966-85CD-379B-604B411D20B2}"/>
              </a:ext>
            </a:extLst>
          </p:cNvPr>
          <p:cNvSpPr txBox="1"/>
          <p:nvPr/>
        </p:nvSpPr>
        <p:spPr>
          <a:xfrm>
            <a:off x="208229" y="113173"/>
            <a:ext cx="91349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/>
              <a:t>様式６</a:t>
            </a:r>
            <a:r>
              <a:rPr kumimoji="1" lang="en-US" altLang="ja-JP" sz="1600" b="1" dirty="0"/>
              <a:t>_</a:t>
            </a:r>
            <a:r>
              <a:rPr kumimoji="1" lang="ja-JP" altLang="en-US" sz="1600" b="1" dirty="0"/>
              <a:t>１　業務実績</a:t>
            </a:r>
            <a:r>
              <a:rPr lang="ja-JP" altLang="en-US" sz="1600" b="1" dirty="0"/>
              <a:t>（類似業務等）</a:t>
            </a:r>
            <a:r>
              <a:rPr lang="en-US" altLang="ja-JP" sz="1300" dirty="0"/>
              <a:t>※</a:t>
            </a:r>
            <a:r>
              <a:rPr lang="ja-JP" altLang="en-US" sz="1300" dirty="0"/>
              <a:t>業務実績は、過去</a:t>
            </a:r>
            <a:r>
              <a:rPr lang="en-US" altLang="ja-JP" sz="1300" dirty="0"/>
              <a:t>5</a:t>
            </a:r>
            <a:r>
              <a:rPr lang="ja-JP" altLang="en-US" sz="1300" dirty="0"/>
              <a:t>年間に受託した実績を４件以内で記入してください。 </a:t>
            </a:r>
            <a:endParaRPr kumimoji="1" lang="ja-JP" altLang="en-US" sz="1300" dirty="0"/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D7113209-E853-888F-F4B9-D9F52B6599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1787349"/>
              </p:ext>
            </p:extLst>
          </p:nvPr>
        </p:nvGraphicFramePr>
        <p:xfrm>
          <a:off x="285687" y="541514"/>
          <a:ext cx="11620626" cy="6148320"/>
        </p:xfrm>
        <a:graphic>
          <a:graphicData uri="http://schemas.openxmlformats.org/drawingml/2006/table">
            <a:tbl>
              <a:tblPr firstRow="1" bandRow="1" bandCol="1">
                <a:tableStyleId>{5940675A-B579-460E-94D1-54222C63F5DA}</a:tableStyleId>
              </a:tblPr>
              <a:tblGrid>
                <a:gridCol w="3463453">
                  <a:extLst>
                    <a:ext uri="{9D8B030D-6E8A-4147-A177-3AD203B41FA5}">
                      <a16:colId xmlns:a16="http://schemas.microsoft.com/office/drawing/2014/main" val="3687311750"/>
                    </a:ext>
                  </a:extLst>
                </a:gridCol>
                <a:gridCol w="4283631">
                  <a:extLst>
                    <a:ext uri="{9D8B030D-6E8A-4147-A177-3AD203B41FA5}">
                      <a16:colId xmlns:a16="http://schemas.microsoft.com/office/drawing/2014/main" val="493080567"/>
                    </a:ext>
                  </a:extLst>
                </a:gridCol>
                <a:gridCol w="3873542">
                  <a:extLst>
                    <a:ext uri="{9D8B030D-6E8A-4147-A177-3AD203B41FA5}">
                      <a16:colId xmlns:a16="http://schemas.microsoft.com/office/drawing/2014/main" val="21939745"/>
                    </a:ext>
                  </a:extLst>
                </a:gridCol>
              </a:tblGrid>
              <a:tr h="288000">
                <a:tc gridSpan="3"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①企画提案名：</a:t>
                      </a: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chemeClr val="tx2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chemeClr val="tx2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229084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+mn-lt"/>
                        </a:rPr>
                        <a:t>発注者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+mn-lt"/>
                        </a:rPr>
                        <a:t>概要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+mn-lt"/>
                        </a:rPr>
                        <a:t>画像等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0285616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endParaRPr kumimoji="1" lang="ja-JP" altLang="en-US" sz="1100" dirty="0">
                        <a:latin typeface="+mn-lt"/>
                      </a:endParaRP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195931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+mn-lt"/>
                        </a:rPr>
                        <a:t>受託期間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72458574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lt"/>
                        </a:rPr>
                        <a:t>20</a:t>
                      </a:r>
                      <a:r>
                        <a:rPr kumimoji="1" lang="ja-JP" altLang="en-US" sz="1200" dirty="0">
                          <a:latin typeface="+mn-lt"/>
                        </a:rPr>
                        <a:t>☓☓年●月●日～</a:t>
                      </a:r>
                      <a:r>
                        <a:rPr kumimoji="1" lang="en-US" altLang="ja-JP" sz="1200" dirty="0">
                          <a:latin typeface="+mn-lt"/>
                        </a:rPr>
                        <a:t>20</a:t>
                      </a:r>
                      <a:r>
                        <a:rPr kumimoji="1" lang="ja-JP" altLang="en-US" sz="1200" dirty="0">
                          <a:latin typeface="+mn-lt"/>
                        </a:rPr>
                        <a:t>☓☓年●月●日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81564849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ctr"/>
                      <a:endParaRPr kumimoji="1" lang="ja-JP" altLang="en-US" sz="100" dirty="0">
                        <a:latin typeface="+mn-lt"/>
                      </a:endParaRP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500" dirty="0">
                        <a:latin typeface="+mn-lt"/>
                      </a:endParaRPr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+mn-lt"/>
                      </a:endParaRPr>
                    </a:p>
                  </a:txBody>
                  <a:tcPr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29903628"/>
                  </a:ext>
                </a:extLst>
              </a:tr>
              <a:tr h="324000">
                <a:tc gridSpan="3"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②企画提案名：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52909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+mn-lt"/>
                        </a:rPr>
                        <a:t>発注者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+mn-lt"/>
                        </a:rPr>
                        <a:t>概要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+mn-lt"/>
                        </a:rPr>
                        <a:t>画像等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1772504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endParaRPr kumimoji="1" lang="ja-JP" altLang="en-US" sz="1100" dirty="0">
                        <a:latin typeface="+mn-lt"/>
                      </a:endParaRP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9986689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+mn-lt"/>
                        </a:rPr>
                        <a:t>受託期間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78613153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lt"/>
                        </a:rPr>
                        <a:t>20</a:t>
                      </a:r>
                      <a:r>
                        <a:rPr kumimoji="1" lang="ja-JP" altLang="en-US" sz="1200" dirty="0">
                          <a:latin typeface="+mn-lt"/>
                        </a:rPr>
                        <a:t>☓☓年●月●日～</a:t>
                      </a:r>
                      <a:r>
                        <a:rPr kumimoji="1" lang="en-US" altLang="ja-JP" sz="1200" dirty="0">
                          <a:latin typeface="+mn-lt"/>
                        </a:rPr>
                        <a:t>20</a:t>
                      </a:r>
                      <a:r>
                        <a:rPr kumimoji="1" lang="ja-JP" altLang="en-US" sz="1200" dirty="0">
                          <a:latin typeface="+mn-lt"/>
                        </a:rPr>
                        <a:t>☓☓年●月●日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86248329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ctr"/>
                      <a:endParaRPr kumimoji="1" lang="ja-JP" altLang="en-US" sz="100" dirty="0">
                        <a:latin typeface="+mn-lt"/>
                      </a:endParaRPr>
                    </a:p>
                  </a:txBody>
                  <a:tcPr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500" dirty="0">
                        <a:latin typeface="+mn-lt"/>
                      </a:endParaRPr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+mn-lt"/>
                      </a:endParaRPr>
                    </a:p>
                  </a:txBody>
                  <a:tcPr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7444472"/>
                  </a:ext>
                </a:extLst>
              </a:tr>
              <a:tr h="792000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+mn-lt"/>
                        </a:rPr>
                        <a:t>備考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700501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9584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AE2C1B-1CA3-89E8-C100-7614B1ABB2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301185A-1813-3F0E-E57B-1118DF2558D6}"/>
              </a:ext>
            </a:extLst>
          </p:cNvPr>
          <p:cNvSpPr txBox="1"/>
          <p:nvPr/>
        </p:nvSpPr>
        <p:spPr>
          <a:xfrm>
            <a:off x="208229" y="113173"/>
            <a:ext cx="85464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/>
              <a:t>様式６</a:t>
            </a:r>
            <a:r>
              <a:rPr kumimoji="1" lang="en-US" altLang="ja-JP" sz="1600" b="1" dirty="0"/>
              <a:t>_</a:t>
            </a:r>
            <a:r>
              <a:rPr kumimoji="1" lang="ja-JP" altLang="en-US" sz="1600" b="1" dirty="0"/>
              <a:t>２　業務実績</a:t>
            </a:r>
            <a:r>
              <a:rPr lang="ja-JP" altLang="en-US" sz="1600" b="1" dirty="0"/>
              <a:t>（類似業務等）</a:t>
            </a:r>
            <a:endParaRPr kumimoji="1" lang="ja-JP" altLang="en-US" sz="1300" dirty="0"/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879BB4CD-A94C-804A-052D-E5B21FEF7A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7540578"/>
              </p:ext>
            </p:extLst>
          </p:nvPr>
        </p:nvGraphicFramePr>
        <p:xfrm>
          <a:off x="285687" y="541514"/>
          <a:ext cx="11620626" cy="6148320"/>
        </p:xfrm>
        <a:graphic>
          <a:graphicData uri="http://schemas.openxmlformats.org/drawingml/2006/table">
            <a:tbl>
              <a:tblPr firstRow="1" bandRow="1" bandCol="1">
                <a:tableStyleId>{5940675A-B579-460E-94D1-54222C63F5DA}</a:tableStyleId>
              </a:tblPr>
              <a:tblGrid>
                <a:gridCol w="3463453">
                  <a:extLst>
                    <a:ext uri="{9D8B030D-6E8A-4147-A177-3AD203B41FA5}">
                      <a16:colId xmlns:a16="http://schemas.microsoft.com/office/drawing/2014/main" val="3687311750"/>
                    </a:ext>
                  </a:extLst>
                </a:gridCol>
                <a:gridCol w="4283631">
                  <a:extLst>
                    <a:ext uri="{9D8B030D-6E8A-4147-A177-3AD203B41FA5}">
                      <a16:colId xmlns:a16="http://schemas.microsoft.com/office/drawing/2014/main" val="493080567"/>
                    </a:ext>
                  </a:extLst>
                </a:gridCol>
                <a:gridCol w="3873542">
                  <a:extLst>
                    <a:ext uri="{9D8B030D-6E8A-4147-A177-3AD203B41FA5}">
                      <a16:colId xmlns:a16="http://schemas.microsoft.com/office/drawing/2014/main" val="21939745"/>
                    </a:ext>
                  </a:extLst>
                </a:gridCol>
              </a:tblGrid>
              <a:tr h="288000">
                <a:tc gridSpan="3"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③企画提案名：</a:t>
                      </a: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chemeClr val="tx2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chemeClr val="tx2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229084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+mn-lt"/>
                        </a:rPr>
                        <a:t>発注者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+mn-lt"/>
                        </a:rPr>
                        <a:t>概要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+mn-lt"/>
                        </a:rPr>
                        <a:t>画像等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0285616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endParaRPr kumimoji="1" lang="ja-JP" altLang="en-US" sz="1100" dirty="0">
                        <a:latin typeface="+mn-lt"/>
                      </a:endParaRP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195931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+mn-lt"/>
                        </a:rPr>
                        <a:t>受託期間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72458574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lt"/>
                        </a:rPr>
                        <a:t>20</a:t>
                      </a:r>
                      <a:r>
                        <a:rPr kumimoji="1" lang="ja-JP" altLang="en-US" sz="1200" dirty="0">
                          <a:latin typeface="+mn-lt"/>
                        </a:rPr>
                        <a:t>☓☓年●月●日～</a:t>
                      </a:r>
                      <a:r>
                        <a:rPr kumimoji="1" lang="en-US" altLang="ja-JP" sz="1200" dirty="0">
                          <a:latin typeface="+mn-lt"/>
                        </a:rPr>
                        <a:t>20</a:t>
                      </a:r>
                      <a:r>
                        <a:rPr kumimoji="1" lang="ja-JP" altLang="en-US" sz="1200" dirty="0">
                          <a:latin typeface="+mn-lt"/>
                        </a:rPr>
                        <a:t>☓☓年●月●日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81564849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ctr"/>
                      <a:endParaRPr kumimoji="1" lang="ja-JP" altLang="en-US" sz="100" dirty="0">
                        <a:latin typeface="+mn-lt"/>
                      </a:endParaRP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500" dirty="0">
                        <a:latin typeface="+mn-lt"/>
                      </a:endParaRPr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+mn-lt"/>
                      </a:endParaRPr>
                    </a:p>
                  </a:txBody>
                  <a:tcPr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29903628"/>
                  </a:ext>
                </a:extLst>
              </a:tr>
              <a:tr h="324000">
                <a:tc gridSpan="3"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④企画提案名：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52909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+mn-lt"/>
                        </a:rPr>
                        <a:t>発注者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+mn-lt"/>
                        </a:rPr>
                        <a:t>概要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+mn-lt"/>
                        </a:rPr>
                        <a:t>画像等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1772504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endParaRPr kumimoji="1" lang="ja-JP" altLang="en-US" sz="1100" dirty="0">
                        <a:latin typeface="+mn-lt"/>
                      </a:endParaRP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9986689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+mn-lt"/>
                        </a:rPr>
                        <a:t>受託期間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78613153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lt"/>
                        </a:rPr>
                        <a:t>20</a:t>
                      </a:r>
                      <a:r>
                        <a:rPr kumimoji="1" lang="ja-JP" altLang="en-US" sz="1200" dirty="0">
                          <a:latin typeface="+mn-lt"/>
                        </a:rPr>
                        <a:t>☓☓年●月●日～</a:t>
                      </a:r>
                      <a:r>
                        <a:rPr kumimoji="1" lang="en-US" altLang="ja-JP" sz="1200" dirty="0">
                          <a:latin typeface="+mn-lt"/>
                        </a:rPr>
                        <a:t>20</a:t>
                      </a:r>
                      <a:r>
                        <a:rPr kumimoji="1" lang="ja-JP" altLang="en-US" sz="1200" dirty="0">
                          <a:latin typeface="+mn-lt"/>
                        </a:rPr>
                        <a:t>☓☓年●月●日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86248329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ctr"/>
                      <a:endParaRPr kumimoji="1" lang="ja-JP" altLang="en-US" sz="100" dirty="0">
                        <a:latin typeface="+mn-lt"/>
                      </a:endParaRPr>
                    </a:p>
                  </a:txBody>
                  <a:tcPr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500" dirty="0">
                        <a:latin typeface="+mn-lt"/>
                      </a:endParaRPr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+mn-lt"/>
                      </a:endParaRPr>
                    </a:p>
                  </a:txBody>
                  <a:tcPr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7444472"/>
                  </a:ext>
                </a:extLst>
              </a:tr>
              <a:tr h="792000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+mn-lt"/>
                        </a:rPr>
                        <a:t>備考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700501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0988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314</Words>
  <Application>Microsoft Office PowerPoint</Application>
  <PresentationFormat>ワイド画面</PresentationFormat>
  <Paragraphs>76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2026-02-03T03:52:58Z</dcterms:created>
  <dcterms:modified xsi:type="dcterms:W3CDTF">2026-02-03T03:53:12Z</dcterms:modified>
</cp:coreProperties>
</file>